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59" r:id="rId7"/>
    <p:sldId id="265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/>
    <p:restoredTop sz="94689"/>
  </p:normalViewPr>
  <p:slideViewPr>
    <p:cSldViewPr snapToGrid="0" snapToObjects="1">
      <p:cViewPr varScale="1">
        <p:scale>
          <a:sx n="127" d="100"/>
          <a:sy n="127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1BA10-517A-6344-A18E-1B8EE8B0C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236408"/>
          </a:xfrm>
        </p:spPr>
        <p:txBody>
          <a:bodyPr>
            <a:normAutofit/>
          </a:bodyPr>
          <a:lstStyle/>
          <a:p>
            <a:r>
              <a:rPr lang="da-DK" sz="8000" dirty="0"/>
              <a:t>SIK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24" y="3205975"/>
            <a:ext cx="8673427" cy="1632243"/>
          </a:xfrm>
        </p:spPr>
        <p:txBody>
          <a:bodyPr>
            <a:normAutofit fontScale="25000" lnSpcReduction="20000"/>
          </a:bodyPr>
          <a:lstStyle/>
          <a:p>
            <a:r>
              <a:rPr lang="da-DK" sz="11200" dirty="0">
                <a:latin typeface="+mj-lt"/>
              </a:rPr>
              <a:t>Hvad 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Hvem 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Hvor og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Hvordan </a:t>
            </a:r>
            <a:br>
              <a:rPr lang="da-DK" sz="70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Sulinermik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Inuussutissarsiuteqartut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Kattuffiat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281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179250"/>
            <a:ext cx="8646289" cy="3016205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latin typeface="+mj-lt"/>
              </a:rPr>
              <a:t>	 Fordi sammen er vi stærkere!</a:t>
            </a: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rgbClr val="FFFF00"/>
                </a:solidFill>
                <a:latin typeface="+mj-lt"/>
              </a:rPr>
              <a:t>Hvorfor bør du være medlem af SIK?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98" y="2830274"/>
            <a:ext cx="4987059" cy="201604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567042" y="2289950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20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329" y="2229764"/>
            <a:ext cx="3742978" cy="2935804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da-DK" sz="8600" dirty="0">
                <a:latin typeface="+mj-lt"/>
              </a:rPr>
              <a:t>Fagforbund for</a:t>
            </a:r>
            <a:br>
              <a:rPr lang="da-DK" sz="8600" dirty="0">
                <a:latin typeface="+mj-lt"/>
              </a:rPr>
            </a:br>
            <a:r>
              <a:rPr lang="da-DK" sz="8600" dirty="0">
                <a:latin typeface="+mj-lt"/>
              </a:rPr>
              <a:t> forskellige lønmodtager-</a:t>
            </a:r>
            <a:br>
              <a:rPr lang="da-DK" sz="8600" dirty="0">
                <a:latin typeface="+mj-lt"/>
              </a:rPr>
            </a:br>
            <a:r>
              <a:rPr lang="da-DK" sz="8600" dirty="0">
                <a:latin typeface="+mj-lt"/>
              </a:rPr>
              <a:t>grupper, organiseret i </a:t>
            </a:r>
            <a:br>
              <a:rPr lang="da-DK" sz="8600" dirty="0">
                <a:latin typeface="+mj-lt"/>
              </a:rPr>
            </a:br>
            <a:r>
              <a:rPr lang="da-DK" sz="8600" dirty="0">
                <a:latin typeface="+mj-lt"/>
              </a:rPr>
              <a:t>19 lokalforeninger i dag</a:t>
            </a:r>
            <a:br>
              <a:rPr lang="da-DK" sz="8600" dirty="0">
                <a:latin typeface="+mj-lt"/>
              </a:rPr>
            </a:br>
            <a:r>
              <a:rPr lang="da-DK" sz="8600" dirty="0">
                <a:latin typeface="+mj-lt"/>
              </a:rPr>
              <a:t>(arbejderforeninger)</a:t>
            </a:r>
          </a:p>
          <a:p>
            <a:pPr algn="r"/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Sulinermik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Inuussutissarsiuteqartut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Kattuffiat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60D142-045D-754A-A34C-068A4459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66" y="2196296"/>
            <a:ext cx="4258709" cy="28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8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329" y="2229764"/>
            <a:ext cx="3742978" cy="293580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da-DK" sz="11200" dirty="0">
                <a:latin typeface="+mj-lt"/>
              </a:rPr>
              <a:t>Forhandlingspart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i overenskomster om løn og arbejdsvilkår.</a:t>
            </a:r>
          </a:p>
          <a:p>
            <a:pPr algn="r"/>
            <a:r>
              <a:rPr lang="da-DK" sz="11200" dirty="0">
                <a:latin typeface="+mj-lt"/>
              </a:rPr>
              <a:t>Varetager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arbejdernes interesser og rettigheder. </a:t>
            </a:r>
          </a:p>
          <a:p>
            <a:pPr algn="r"/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Sulinermik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Inuussutissarsiuteqartut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Kattuffiat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E4C1E8-4F30-BA47-B4E8-7F54CB59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77" y="2157406"/>
            <a:ext cx="4402487" cy="29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4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rgbClr val="FFFF00"/>
                </a:solidFill>
                <a:latin typeface="+mj-lt"/>
              </a:rPr>
              <a:t>Organisering af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SIK’s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arbejde</a:t>
            </a: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 txBox="1">
            <a:spLocks/>
          </p:cNvSpPr>
          <p:nvPr/>
        </p:nvSpPr>
        <p:spPr>
          <a:xfrm>
            <a:off x="2482245" y="3210508"/>
            <a:ext cx="4414131" cy="731413"/>
          </a:xfrm>
          <a:prstGeom prst="rect">
            <a:avLst/>
          </a:prstGeom>
        </p:spPr>
        <p:txBody>
          <a:bodyPr vert="horz" lIns="91440" tIns="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1200" dirty="0">
                <a:latin typeface="+mj-lt"/>
              </a:rPr>
              <a:t>Arbejderforeningerne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(lokalafdelingerne)</a:t>
            </a:r>
            <a:endParaRPr lang="da-DK" sz="3200" i="1" dirty="0">
              <a:latin typeface="+mj-lt"/>
            </a:endParaRP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 txBox="1">
            <a:spLocks/>
          </p:cNvSpPr>
          <p:nvPr/>
        </p:nvSpPr>
        <p:spPr>
          <a:xfrm>
            <a:off x="2269375" y="4133256"/>
            <a:ext cx="4879571" cy="731413"/>
          </a:xfrm>
          <a:prstGeom prst="rect">
            <a:avLst/>
          </a:prstGeom>
        </p:spPr>
        <p:txBody>
          <a:bodyPr vert="horz" lIns="91440" tIns="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1200" dirty="0">
                <a:latin typeface="+mj-lt"/>
              </a:rPr>
              <a:t>Fagforbundet SIK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(sagsbehandling af medlemmer)</a:t>
            </a:r>
          </a:p>
          <a:p>
            <a:pPr algn="r"/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6655" y="2295600"/>
            <a:ext cx="4506561" cy="723573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da-DK" sz="11200" dirty="0">
                <a:latin typeface="+mj-lt"/>
              </a:rPr>
              <a:t>Tillidsrepræsentanter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(i forskellige arbejdspladser)</a:t>
            </a: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132639" y="2521402"/>
            <a:ext cx="2443941" cy="2369128"/>
          </a:xfrm>
          <a:prstGeom prst="ellipse">
            <a:avLst/>
          </a:prstGeom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 rot="3585655">
            <a:off x="9099387" y="2873237"/>
            <a:ext cx="614653" cy="5818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/>
          <p:nvPr/>
        </p:nvSpPr>
        <p:spPr>
          <a:xfrm rot="13489535">
            <a:off x="7179222" y="4194833"/>
            <a:ext cx="621584" cy="5805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92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179250"/>
            <a:ext cx="8646289" cy="2935804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Forskellige forhandlingsområder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(på løn- og arbejdsvilkår)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Lobbyarbejde i forhold til politiske myndigheder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(da beslutninger i samfundet berører det daglige liv</a:t>
            </a:r>
            <a:r>
              <a:rPr lang="da-DK" sz="11200" dirty="0">
                <a:latin typeface="+mj-lt"/>
              </a:rPr>
              <a:t>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Information til samfundet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(der skal oplyses om arbejdernes livsvilkår)</a:t>
            </a:r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rgbClr val="FFFF00"/>
                </a:solidFill>
                <a:latin typeface="+mj-lt"/>
              </a:rPr>
              <a:t>Fagforeningernes arbejdsfelter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2290518" y="2260273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290517" y="302339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8400" y="3867532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079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179250"/>
            <a:ext cx="8646289" cy="2935804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Selvstyret og kommunerne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(kontoransatte, sundhedsområdet, børneinstitutioner m.v.)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Private arbejdsgivere under GE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(bygge og anlæg, handel, levnedsmidler m.v.</a:t>
            </a:r>
            <a:r>
              <a:rPr lang="da-DK" sz="11200" dirty="0">
                <a:latin typeface="+mj-lt"/>
              </a:rPr>
              <a:t>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Enkelte virksomheder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(Royal Greenland, KNI, Royal </a:t>
            </a:r>
            <a:r>
              <a:rPr lang="da-DK" sz="11200" i="1" dirty="0" err="1">
                <a:latin typeface="+mj-lt"/>
              </a:rPr>
              <a:t>Arctic</a:t>
            </a:r>
            <a:r>
              <a:rPr lang="da-DK" sz="11200" i="1" dirty="0">
                <a:latin typeface="+mj-lt"/>
              </a:rPr>
              <a:t> Line, Air Greenland, Polar </a:t>
            </a:r>
            <a:r>
              <a:rPr lang="da-DK" sz="11200" i="1" dirty="0" err="1">
                <a:latin typeface="+mj-lt"/>
              </a:rPr>
              <a:t>Raajat</a:t>
            </a:r>
            <a:r>
              <a:rPr lang="da-DK" sz="11200" i="1" dirty="0">
                <a:latin typeface="+mj-lt"/>
              </a:rPr>
              <a:t> m.v.)</a:t>
            </a:r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rgbClr val="FFFF00"/>
                </a:solidFill>
                <a:latin typeface="+mj-lt"/>
              </a:rPr>
              <a:t>Overenskomstparter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2290518" y="222702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290517" y="339041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0517" y="4173629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162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179250"/>
            <a:ext cx="8646289" cy="2935804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Arbejdstid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Løn, pensionsbidrag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Anciennitet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Overarbejde m.v.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Løntillæg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Bidrag til fonde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Sygdom / barn-syg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Opsigelsesregler</a:t>
            </a: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rgbClr val="FFFF00"/>
                </a:solidFill>
                <a:latin typeface="+mj-lt"/>
              </a:rPr>
              <a:t>Overenskomsternes indhold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2290518" y="222702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290518" y="2584327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0089" y="2925007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0089" y="3270956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0089" y="361293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0518" y="3941863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0518" y="4267212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0089" y="462768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943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256" y="2346561"/>
            <a:ext cx="6253387" cy="2859471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da-DK" sz="11200" dirty="0">
                <a:latin typeface="+mj-lt"/>
              </a:rPr>
              <a:t>Oplysnings- og </a:t>
            </a:r>
            <a:br>
              <a:rPr lang="da-DK" sz="11200" dirty="0">
                <a:latin typeface="+mj-lt"/>
              </a:rPr>
            </a:br>
            <a:r>
              <a:rPr lang="da-DK" sz="11200" dirty="0">
                <a:latin typeface="+mj-lt"/>
              </a:rPr>
              <a:t>Uddannelsesfonden (QIA)</a:t>
            </a:r>
          </a:p>
          <a:p>
            <a:pPr algn="r"/>
            <a:r>
              <a:rPr lang="da-DK" sz="11200" dirty="0">
                <a:latin typeface="+mj-lt"/>
              </a:rPr>
              <a:t>Feriefonden</a:t>
            </a:r>
          </a:p>
          <a:p>
            <a:pPr algn="r"/>
            <a:r>
              <a:rPr lang="da-DK" sz="11200" dirty="0">
                <a:latin typeface="+mj-lt"/>
              </a:rPr>
              <a:t>Socialfondene</a:t>
            </a:r>
          </a:p>
          <a:p>
            <a:pPr algn="r"/>
            <a:r>
              <a:rPr lang="da-DK" sz="11200" dirty="0" err="1">
                <a:latin typeface="+mj-lt"/>
              </a:rPr>
              <a:t>Ôdâq</a:t>
            </a:r>
            <a:r>
              <a:rPr lang="da-DK" sz="11200" dirty="0">
                <a:latin typeface="+mj-lt"/>
              </a:rPr>
              <a:t> Olsens Mindefond</a:t>
            </a:r>
            <a:br>
              <a:rPr lang="da-DK" sz="11200" dirty="0">
                <a:latin typeface="+mj-lt"/>
              </a:rPr>
            </a:br>
            <a:br>
              <a:rPr lang="da-DK" sz="11200" i="1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SIK’s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fonde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5929313" y="364928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200">
            <a:off x="8454048" y="2228221"/>
            <a:ext cx="1659775" cy="110881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48" y="3076119"/>
            <a:ext cx="1661622" cy="1108813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804">
            <a:off x="8548948" y="4206809"/>
            <a:ext cx="852747" cy="884098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6243204" y="3176626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E8BC768-5B57-E935-61DD-C4E6BC4A07B7}"/>
              </a:ext>
            </a:extLst>
          </p:cNvPr>
          <p:cNvSpPr/>
          <p:nvPr/>
        </p:nvSpPr>
        <p:spPr>
          <a:xfrm>
            <a:off x="4537527" y="4132233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DD274E9-ECFA-F313-9DC3-FA57BAC3D44E}"/>
              </a:ext>
            </a:extLst>
          </p:cNvPr>
          <p:cNvSpPr/>
          <p:nvPr/>
        </p:nvSpPr>
        <p:spPr>
          <a:xfrm>
            <a:off x="5864262" y="2374986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40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276709"/>
            <a:ext cx="8646289" cy="301620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a-DK" sz="11200" i="1" dirty="0">
                <a:latin typeface="+mj-lt"/>
              </a:rPr>
              <a:t>Det er ingen tvang</a:t>
            </a:r>
            <a:r>
              <a:rPr lang="da-DK" sz="11200" dirty="0">
                <a:latin typeface="+mj-lt"/>
              </a:rPr>
              <a:t>. Men flere tusinder finder det </a:t>
            </a:r>
            <a:r>
              <a:rPr lang="da-DK" sz="11200" i="1" dirty="0">
                <a:latin typeface="+mj-lt"/>
              </a:rPr>
              <a:t>fornuftigt</a:t>
            </a:r>
            <a:r>
              <a:rPr lang="da-DK" sz="11200" dirty="0">
                <a:latin typeface="+mj-lt"/>
              </a:rPr>
              <a:t> at være medlem især på grund af følgende: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Nødvendigheden af fortsat forbedring af lønvilkår.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Nødvendigheden af gensidig støtte mellem arbejdere.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>
                <a:latin typeface="+mj-lt"/>
              </a:rPr>
              <a:t>Nødvendigheden af rådgivning og bistand.</a:t>
            </a:r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rgbClr val="FFFF00"/>
                </a:solidFill>
                <a:latin typeface="+mj-lt"/>
              </a:rPr>
              <a:t>Hvorfor bør du være medlem af SIK?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290517" y="3072503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1775" y="4011876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1775" y="354017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197536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785</TotalTime>
  <Words>319</Words>
  <Application>Microsoft Macintosh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Rockwell</vt:lpstr>
      <vt:lpstr>Wingdings</vt:lpstr>
      <vt:lpstr>Atlas</vt:lpstr>
      <vt:lpstr>SIK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Svend Møller</dc:creator>
  <cp:lastModifiedBy>Svend Møller | SIK</cp:lastModifiedBy>
  <cp:revision>108</cp:revision>
  <dcterms:created xsi:type="dcterms:W3CDTF">2019-11-01T15:37:07Z</dcterms:created>
  <dcterms:modified xsi:type="dcterms:W3CDTF">2025-08-12T08:42:21Z</dcterms:modified>
</cp:coreProperties>
</file>